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2" r:id="rId2"/>
    <p:sldId id="257" r:id="rId3"/>
    <p:sldId id="263" r:id="rId4"/>
    <p:sldId id="264" r:id="rId5"/>
    <p:sldId id="258" r:id="rId6"/>
    <p:sldId id="282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0" r:id="rId2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rofSchueler" initials="A" lastIdx="1" clrIdx="0">
    <p:extLst>
      <p:ext uri="{19B8F6BF-5375-455C-9EA6-DF929625EA0E}">
        <p15:presenceInfo xmlns:p15="http://schemas.microsoft.com/office/powerpoint/2012/main" userId="AProfSchue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5330E6"/>
    <a:srgbClr val="463FD7"/>
    <a:srgbClr val="42C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F2969-8692-4763-98EF-AE9905C37001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08BDD-98D4-4069-A0F8-35D617418F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62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1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2001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62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71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94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56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9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8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6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79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41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36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5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2" y="6356352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83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9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F41F77F-C56A-46C4-BC5F-DA0D0E07A0AE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7" y="6356352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61DDB8A-FBCF-4F1B-966B-AFF070F9E4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73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Angebote: Skyline Stuttg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2" t="-47" b="-1"/>
          <a:stretch/>
        </p:blipFill>
        <p:spPr bwMode="auto">
          <a:xfrm>
            <a:off x="0" y="748145"/>
            <a:ext cx="9144159" cy="53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4661647" y="5515774"/>
            <a:ext cx="448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>
                <a:solidFill>
                  <a:schemeClr val="bg1"/>
                </a:solidFill>
                <a:latin typeface="+mj-lt"/>
              </a:rPr>
              <a:t>Projektprüfung 2023</a:t>
            </a:r>
          </a:p>
        </p:txBody>
      </p:sp>
      <p:sp>
        <p:nvSpPr>
          <p:cNvPr id="17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9272540" y="748145"/>
            <a:ext cx="2919460" cy="535240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9490658" y="4757345"/>
            <a:ext cx="2483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  <a:latin typeface="+mj-lt"/>
              </a:rPr>
              <a:t>Gruppenmitglieder:</a:t>
            </a:r>
          </a:p>
          <a:p>
            <a:pPr algn="r"/>
            <a:r>
              <a:rPr lang="de-DE" dirty="0">
                <a:solidFill>
                  <a:schemeClr val="bg1"/>
                </a:solidFill>
                <a:latin typeface="+mj-lt"/>
              </a:rPr>
              <a:t>Philipp Stach</a:t>
            </a:r>
          </a:p>
          <a:p>
            <a:pPr algn="r"/>
            <a:r>
              <a:rPr lang="de-DE" dirty="0">
                <a:solidFill>
                  <a:schemeClr val="bg1"/>
                </a:solidFill>
                <a:latin typeface="+mj-lt"/>
              </a:rPr>
              <a:t>Thomas Bader</a:t>
            </a:r>
          </a:p>
          <a:p>
            <a:pPr algn="r"/>
            <a:r>
              <a:rPr lang="de-DE" dirty="0">
                <a:solidFill>
                  <a:schemeClr val="bg1"/>
                </a:solidFill>
                <a:latin typeface="+mj-lt"/>
              </a:rPr>
              <a:t>Simon Prior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272540" y="1480372"/>
            <a:ext cx="29194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+mj-lt"/>
              </a:rPr>
              <a:t>Die erste eigene Wohnung</a:t>
            </a:r>
          </a:p>
        </p:txBody>
      </p:sp>
    </p:spTree>
    <p:extLst>
      <p:ext uri="{BB962C8B-B14F-4D97-AF65-F5344CB8AC3E}">
        <p14:creationId xmlns:p14="http://schemas.microsoft.com/office/powerpoint/2010/main" val="1115325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955547" y="690113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78129" y="1163782"/>
            <a:ext cx="292133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1. Warum diese WG?</a:t>
            </a:r>
          </a:p>
          <a:p>
            <a:endParaRPr lang="de-DE" sz="3200" b="1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1.Lage</a:t>
            </a: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963" y="946175"/>
            <a:ext cx="5603935" cy="5082639"/>
          </a:xfrm>
          <a:prstGeom prst="roundRect">
            <a:avLst>
              <a:gd name="adj" fmla="val 5919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4424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895162" y="690113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78129" y="1163782"/>
            <a:ext cx="29688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1. Warum diese WG?</a:t>
            </a:r>
          </a:p>
          <a:p>
            <a:endParaRPr lang="de-DE" sz="3200" b="1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2. Ausstattung</a:t>
            </a:r>
          </a:p>
        </p:txBody>
      </p:sp>
      <p:pic>
        <p:nvPicPr>
          <p:cNvPr id="2050" name="Picture 2" descr="Küche m. Induktion, Spülmaschine, Kaffeeauto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3" y="690113"/>
            <a:ext cx="3241964" cy="24314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hnzim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838" y="654406"/>
            <a:ext cx="3204994" cy="24037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g.wg-gesucht.de/media/up/2023/19/b91fd38929dc1693149eb5801a32e38d670b60ac12d3b512c0235d267a1b9cee_168366573647594676373647538843.large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r="1" b="26897"/>
          <a:stretch/>
        </p:blipFill>
        <p:spPr bwMode="auto">
          <a:xfrm>
            <a:off x="7949905" y="3348455"/>
            <a:ext cx="2935576" cy="28914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085081" y="4281856"/>
            <a:ext cx="109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Küche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4930866" y="3262418"/>
            <a:ext cx="882647" cy="1246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5688281" y="3058152"/>
            <a:ext cx="2054431" cy="19969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5688281" y="4916384"/>
            <a:ext cx="2054431" cy="7481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4085081" y="4837331"/>
            <a:ext cx="174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Wohnzimmer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085081" y="5435172"/>
            <a:ext cx="182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Schlafzimmer</a:t>
            </a:r>
          </a:p>
        </p:txBody>
      </p:sp>
    </p:spTree>
    <p:extLst>
      <p:ext uri="{BB962C8B-B14F-4D97-AF65-F5344CB8AC3E}">
        <p14:creationId xmlns:p14="http://schemas.microsoft.com/office/powerpoint/2010/main" val="102369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955547" y="690113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78129" y="1163782"/>
            <a:ext cx="29213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2. Kosten</a:t>
            </a:r>
          </a:p>
          <a:p>
            <a:endParaRPr lang="de-DE" sz="3200" b="1" dirty="0">
              <a:solidFill>
                <a:schemeClr val="bg1"/>
              </a:solidFill>
              <a:latin typeface="+mj-lt"/>
            </a:endParaRPr>
          </a:p>
          <a:p>
            <a:endParaRPr lang="de-DE" sz="3200" b="1" dirty="0">
              <a:solidFill>
                <a:schemeClr val="bg1"/>
              </a:solidFill>
              <a:latin typeface="+mj-lt"/>
            </a:endParaRPr>
          </a:p>
          <a:p>
            <a:endParaRPr lang="de-DE" sz="3200" b="1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Kostenaufstellung</a:t>
            </a: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692775"/>
              </p:ext>
            </p:extLst>
          </p:nvPr>
        </p:nvGraphicFramePr>
        <p:xfrm>
          <a:off x="5554655" y="339593"/>
          <a:ext cx="3705860" cy="70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7435">
                  <a:extLst>
                    <a:ext uri="{9D8B030D-6E8A-4147-A177-3AD203B41FA5}">
                      <a16:colId xmlns:a16="http://schemas.microsoft.com/office/drawing/2014/main" val="985594258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82413588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  <a:latin typeface="+mj-lt"/>
                        </a:rPr>
                        <a:t>Monatliches Gehalt</a:t>
                      </a:r>
                      <a:endParaRPr lang="de-DE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  <a:latin typeface="+mj-lt"/>
                        </a:rPr>
                        <a:t>700€</a:t>
                      </a:r>
                      <a:endParaRPr lang="de-DE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685402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  <a:latin typeface="+mj-lt"/>
                        </a:rPr>
                        <a:t>Monatliche Unterstützung</a:t>
                      </a:r>
                      <a:endParaRPr lang="de-DE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  <a:latin typeface="+mj-lt"/>
                        </a:rPr>
                        <a:t>300€</a:t>
                      </a:r>
                      <a:endParaRPr lang="de-DE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710506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24642"/>
              </p:ext>
            </p:extLst>
          </p:nvPr>
        </p:nvGraphicFramePr>
        <p:xfrm>
          <a:off x="6160404" y="1318161"/>
          <a:ext cx="2494362" cy="5121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781">
                  <a:extLst>
                    <a:ext uri="{9D8B030D-6E8A-4147-A177-3AD203B41FA5}">
                      <a16:colId xmlns:a16="http://schemas.microsoft.com/office/drawing/2014/main" val="645223815"/>
                    </a:ext>
                  </a:extLst>
                </a:gridCol>
                <a:gridCol w="880581">
                  <a:extLst>
                    <a:ext uri="{9D8B030D-6E8A-4147-A177-3AD203B41FA5}">
                      <a16:colId xmlns:a16="http://schemas.microsoft.com/office/drawing/2014/main" val="1535139974"/>
                    </a:ext>
                  </a:extLst>
                </a:gridCol>
              </a:tblGrid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Monatliche Warmmiete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435€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3263520696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Stromkosten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50€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334760542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Versicherungsbeiträge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50€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2618754326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Verpflegungskosten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200€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1179548368"/>
                  </a:ext>
                </a:extLst>
              </a:tr>
              <a:tr h="4161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Kosten für Körperpflege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10€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3784858576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Fahrkosten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50€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977512761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Handyvertrag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10€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1938291026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Internet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15€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1452301830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Streamingdienste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15€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2484212279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GEZ-Gebühren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5€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4016963321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Unterhaltskosten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20€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791179214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>
                          <a:effectLst/>
                          <a:latin typeface="+mj-lt"/>
                        </a:rPr>
                        <a:t>Hobbys</a:t>
                      </a:r>
                      <a:endParaRPr lang="de-DE" sz="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>
                          <a:effectLst/>
                          <a:latin typeface="+mj-lt"/>
                        </a:rPr>
                        <a:t>20€</a:t>
                      </a:r>
                      <a:endParaRPr lang="de-DE" sz="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857738305"/>
                  </a:ext>
                </a:extLst>
              </a:tr>
              <a:tr h="3920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Endbetrag</a:t>
                      </a:r>
                    </a:p>
                  </a:txBody>
                  <a:tcPr marL="50054" marR="50054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9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120€</a:t>
                      </a:r>
                    </a:p>
                  </a:txBody>
                  <a:tcPr marL="50054" marR="50054" marT="0" marB="0"/>
                </a:tc>
                <a:extLst>
                  <a:ext uri="{0D108BD9-81ED-4DB2-BD59-A6C34878D82A}">
                    <a16:rowId xmlns:a16="http://schemas.microsoft.com/office/drawing/2014/main" val="192055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4715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292925" y="502062"/>
            <a:ext cx="3226652" cy="895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551491" y="657637"/>
            <a:ext cx="5029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3. Reflexion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198465" y="2965370"/>
            <a:ext cx="2017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de-DE" sz="2000" dirty="0">
                <a:solidFill>
                  <a:schemeClr val="bg1"/>
                </a:solidFill>
                <a:latin typeface="+mj-lt"/>
              </a:rPr>
              <a:t>Zeitdruck</a:t>
            </a:r>
          </a:p>
        </p:txBody>
      </p:sp>
      <p:pic>
        <p:nvPicPr>
          <p:cNvPr id="1026" name="Picture 2" descr="Wohn/Essberei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2825">
            <a:off x="5555190" y="1145199"/>
            <a:ext cx="6061583" cy="45461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198465" y="3753550"/>
            <a:ext cx="3578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2.	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14801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955547" y="690113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38545" y="120073"/>
            <a:ext cx="2669310" cy="6585527"/>
          </a:xfrm>
          <a:prstGeom prst="roundRect">
            <a:avLst>
              <a:gd name="adj" fmla="val 6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073A909-DCBA-E939-656B-9758E1470454}"/>
              </a:ext>
            </a:extLst>
          </p:cNvPr>
          <p:cNvSpPr/>
          <p:nvPr/>
        </p:nvSpPr>
        <p:spPr>
          <a:xfrm rot="5400000">
            <a:off x="10082577" y="-2399829"/>
            <a:ext cx="1242289" cy="5629563"/>
          </a:xfrm>
          <a:prstGeom prst="roundRect">
            <a:avLst>
              <a:gd name="adj" fmla="val 6632"/>
            </a:avLst>
          </a:prstGeom>
          <a:solidFill>
            <a:srgbClr val="42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244386" y="191791"/>
            <a:ext cx="467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+mj-lt"/>
              </a:rPr>
              <a:t>Mein Plakat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8545" y="2889616"/>
            <a:ext cx="2669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+mj-lt"/>
              </a:rPr>
              <a:t>Im Fach WIK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3" y="757113"/>
            <a:ext cx="4034118" cy="57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852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955547" y="690113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0" y="2919739"/>
            <a:ext cx="350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Quellenangaben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303059" y="1165412"/>
            <a:ext cx="73331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https://www.wg-gesucht.de/wg-zimmer-in-Kempten-Allgaeu.70.0.1.0.html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https://www.wg-gesucht.de/wg-zimmer-in-Kempten-Allgaeu-naehe-Residenz.9894698.html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https://img.wg-gesucht.de/media/up/2023/07/baa132b4686c996e4d88928411f6bd07398442159df590b1e6502b3805ae1684_IMG_20200709_092917_resized_20200709_103729240.large.jpg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https://img.wg-gesucht.de/media/up/2023/07/3ba719898ae5a1bc7824cf92e831161fb7efca474c19646bbdf00e1069624cc7_IMG_20200709_093312_resized_20200709_103727936.large.jpg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https://img.wg-gesucht.de/media/up/2023/07/c6f20dec1b7d80dffe49166d8f99d5ce9a195e4c973574dd7d1dfad4180008d1_IMG_20200709_093844_resized_20200709_103724581.large.jpg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https://img.wg-gesucht.de/media/up/2023/19/b91fd38929dc1693149eb5801a32e38d670b60ac12d3b512c0235d267a1b9cee_168366573647594676373647538843.large.JPEG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https://img.wg-gesucht.de/media/up/2023/12/00a5f7986e40abc6716cf66375723265a9ac62b9a01ab7389fabe403c1cacd0a_IMG_20230326_194918.large.jpg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  <a:p>
            <a:r>
              <a:rPr lang="de-DE" sz="1000" dirty="0">
                <a:solidFill>
                  <a:schemeClr val="bg1"/>
                </a:solidFill>
                <a:latin typeface="+mj-lt"/>
              </a:rPr>
              <a:t>https://goo.gl/maps/mhruVuJkMEFh69t49?coh=178573&amp;entry=tt</a:t>
            </a:r>
          </a:p>
          <a:p>
            <a:endParaRPr lang="de-DE" sz="1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58880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895162" y="737614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611BEEC-4851-F0B5-1840-87DC355F8C1F}"/>
              </a:ext>
            </a:extLst>
          </p:cNvPr>
          <p:cNvSpPr txBox="1"/>
          <p:nvPr/>
        </p:nvSpPr>
        <p:spPr>
          <a:xfrm>
            <a:off x="0" y="3044279"/>
            <a:ext cx="335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+mj-lt"/>
              </a:rPr>
              <a:t>Gliederung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477DCC-EB2E-4A23-0997-78DE211D0B48}"/>
              </a:ext>
            </a:extLst>
          </p:cNvPr>
          <p:cNvSpPr txBox="1"/>
          <p:nvPr/>
        </p:nvSpPr>
        <p:spPr>
          <a:xfrm>
            <a:off x="4604300" y="1443840"/>
            <a:ext cx="7282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Meine Wohnung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Warum diese Wohnung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Reflexion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Kostenaufstellung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Flyer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Quellenangaben</a:t>
            </a:r>
          </a:p>
        </p:txBody>
      </p:sp>
      <p:pic>
        <p:nvPicPr>
          <p:cNvPr id="1026" name="Picture 2" descr="Inhaltsverzeichnis - Kostenlose geschäft und finanzen Icons">
            <a:extLst>
              <a:ext uri="{FF2B5EF4-FFF2-40B4-BE49-F238E27FC236}">
                <a16:creationId xmlns:a16="http://schemas.microsoft.com/office/drawing/2014/main" id="{B5534A6E-C3D4-3BD8-B85A-6F0EBC0EF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6210" b="17188"/>
          <a:stretch/>
        </p:blipFill>
        <p:spPr bwMode="auto">
          <a:xfrm rot="1153673">
            <a:off x="8307788" y="2667482"/>
            <a:ext cx="3297380" cy="22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2283804-B4F1-DE17-BA57-45CEEF27706A}"/>
              </a:ext>
            </a:extLst>
          </p:cNvPr>
          <p:cNvSpPr/>
          <p:nvPr/>
        </p:nvSpPr>
        <p:spPr>
          <a:xfrm>
            <a:off x="0" y="1378724"/>
            <a:ext cx="12192000" cy="5479275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8216922-C939-36E2-9502-460325EFB5E1}"/>
              </a:ext>
            </a:extLst>
          </p:cNvPr>
          <p:cNvSpPr/>
          <p:nvPr/>
        </p:nvSpPr>
        <p:spPr>
          <a:xfrm>
            <a:off x="0" y="0"/>
            <a:ext cx="12192000" cy="482798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C20BE832-67FC-CBFF-1C23-86EB05C5AB61}"/>
              </a:ext>
            </a:extLst>
          </p:cNvPr>
          <p:cNvGraphicFramePr>
            <a:graphicFrameLocks noGrp="1"/>
          </p:cNvGraphicFramePr>
          <p:nvPr/>
        </p:nvGraphicFramePr>
        <p:xfrm>
          <a:off x="258534" y="1860005"/>
          <a:ext cx="6987480" cy="510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96">
                  <a:extLst>
                    <a:ext uri="{9D8B030D-6E8A-4147-A177-3AD203B41FA5}">
                      <a16:colId xmlns:a16="http://schemas.microsoft.com/office/drawing/2014/main" val="3483069382"/>
                    </a:ext>
                  </a:extLst>
                </a:gridCol>
                <a:gridCol w="4367784">
                  <a:extLst>
                    <a:ext uri="{9D8B030D-6E8A-4147-A177-3AD203B41FA5}">
                      <a16:colId xmlns:a16="http://schemas.microsoft.com/office/drawing/2014/main" val="4188690716"/>
                    </a:ext>
                  </a:extLst>
                </a:gridCol>
              </a:tblGrid>
              <a:tr h="96670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Adresse:</a:t>
                      </a:r>
                      <a:endParaRPr lang="de-DE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Bürgermeister-Miehle-Straße</a:t>
                      </a:r>
                      <a:br>
                        <a:rPr lang="de-DE" sz="24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de-DE" sz="24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86199 Augsburg</a:t>
                      </a:r>
                      <a:endParaRPr lang="de-DE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219132"/>
                  </a:ext>
                </a:extLst>
              </a:tr>
              <a:tr h="482457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Größe: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23 </a:t>
                      </a:r>
                      <a:r>
                        <a:rPr lang="de-DE" sz="2400" b="0" i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964102"/>
                  </a:ext>
                </a:extLst>
              </a:tr>
              <a:tr h="482457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Warmmiete	</a:t>
                      </a:r>
                      <a:endParaRPr lang="de-DE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438 €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222203"/>
                  </a:ext>
                </a:extLst>
              </a:tr>
              <a:tr h="66925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verfügbar ab:</a:t>
                      </a:r>
                      <a:endParaRPr lang="de-DE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0" i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01.06.2023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628759"/>
                  </a:ext>
                </a:extLst>
              </a:tr>
              <a:tr h="2505976">
                <a:tc>
                  <a:txBody>
                    <a:bodyPr/>
                    <a:lstStyle/>
                    <a:p>
                      <a:r>
                        <a:rPr lang="de-DE" sz="2400" b="1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Angaben zum Objekt:</a:t>
                      </a:r>
                      <a:endParaRPr lang="de-DE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teil möbliert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neu Bau gebiet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Parkplatz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chemeClr val="bg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Gemeinschaftsraum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32550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51130560-E5D4-091B-CF6A-12C84362F77A}"/>
              </a:ext>
            </a:extLst>
          </p:cNvPr>
          <p:cNvSpPr/>
          <p:nvPr/>
        </p:nvSpPr>
        <p:spPr>
          <a:xfrm>
            <a:off x="0" y="482039"/>
            <a:ext cx="6267450" cy="895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latin typeface="+mj-lt"/>
              </a:rPr>
              <a:t>1. Meine Wohnung</a:t>
            </a:r>
          </a:p>
        </p:txBody>
      </p:sp>
      <p:pic>
        <p:nvPicPr>
          <p:cNvPr id="17" name="Picture 2" descr="Ein Bild, das Gebäude, Himmel, Fenster, Baum enthält.&#10;&#10;Automatisch generierte Beschreibung">
            <a:extLst>
              <a:ext uri="{FF2B5EF4-FFF2-40B4-BE49-F238E27FC236}">
                <a16:creationId xmlns:a16="http://schemas.microsoft.com/office/drawing/2014/main" id="{3EF560F7-737A-04B5-580D-D6E325F1B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r="-2" b="22696"/>
          <a:stretch/>
        </p:blipFill>
        <p:spPr bwMode="auto">
          <a:xfrm>
            <a:off x="7246014" y="2287651"/>
            <a:ext cx="2210841" cy="20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Ein Bild, das Im Haus, Wand, Möbel, Schrank enthält.&#10;&#10;Automatisch generierte Beschreibung">
            <a:extLst>
              <a:ext uri="{FF2B5EF4-FFF2-40B4-BE49-F238E27FC236}">
                <a16:creationId xmlns:a16="http://schemas.microsoft.com/office/drawing/2014/main" id="{7167880D-7AA6-8C1E-4FC8-8409794DB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6" r="-2" b="5812"/>
          <a:stretch/>
        </p:blipFill>
        <p:spPr bwMode="auto">
          <a:xfrm>
            <a:off x="7246014" y="4306086"/>
            <a:ext cx="2210841" cy="199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Ein Bild, das Im Haus, Haushaltsgerät, Möbel, Wand enthält.&#10;&#10;Automatisch generierte Beschreibung">
            <a:extLst>
              <a:ext uri="{FF2B5EF4-FFF2-40B4-BE49-F238E27FC236}">
                <a16:creationId xmlns:a16="http://schemas.microsoft.com/office/drawing/2014/main" id="{CD20DB2C-4F17-36CC-CCC1-BA6138A91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" r="3439" b="1"/>
          <a:stretch/>
        </p:blipFill>
        <p:spPr bwMode="auto">
          <a:xfrm>
            <a:off x="9381917" y="2291785"/>
            <a:ext cx="2810083" cy="40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D2FDBB0A-7387-D90D-0E53-5382C44F0CCF}"/>
              </a:ext>
            </a:extLst>
          </p:cNvPr>
          <p:cNvSpPr/>
          <p:nvPr/>
        </p:nvSpPr>
        <p:spPr>
          <a:xfrm>
            <a:off x="6096000" y="482039"/>
            <a:ext cx="6096000" cy="895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6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3DC3DBF-DC53-5A07-D425-2C85BE6D1EF6}"/>
              </a:ext>
            </a:extLst>
          </p:cNvPr>
          <p:cNvSpPr/>
          <p:nvPr/>
        </p:nvSpPr>
        <p:spPr>
          <a:xfrm>
            <a:off x="0" y="-118753"/>
            <a:ext cx="12209031" cy="697675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55575" y="40164"/>
            <a:ext cx="7960427" cy="910771"/>
          </a:xfrm>
          <a:prstGeom prst="roundRect">
            <a:avLst>
              <a:gd name="adj" fmla="val 6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62619" y="107265"/>
            <a:ext cx="7953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+mj-lt"/>
              </a:rPr>
              <a:t>2. Warum diese Wohnung 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B388D92-4072-86B3-FE8F-61C09225D764}"/>
              </a:ext>
            </a:extLst>
          </p:cNvPr>
          <p:cNvSpPr txBox="1"/>
          <p:nvPr/>
        </p:nvSpPr>
        <p:spPr>
          <a:xfrm>
            <a:off x="155575" y="890329"/>
            <a:ext cx="6488010" cy="622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b="1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de-DE" sz="2800" b="1" dirty="0">
                <a:solidFill>
                  <a:schemeClr val="bg1"/>
                </a:solidFill>
                <a:latin typeface="+mj-lt"/>
              </a:rPr>
              <a:t>Gute Ausstattung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Gemeinschaftsraum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Beach Volleyballplatz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Waschküche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Kellerabteil</a:t>
            </a:r>
          </a:p>
          <a:p>
            <a:pPr lvl="2"/>
            <a:endParaRPr lang="de-DE" sz="2400" dirty="0">
              <a:solidFill>
                <a:schemeClr val="bg1"/>
              </a:solidFill>
              <a:latin typeface="+mj-lt"/>
            </a:endParaRPr>
          </a:p>
          <a:p>
            <a:pPr lvl="2"/>
            <a:r>
              <a:rPr lang="de-DE" sz="1050" dirty="0">
                <a:solidFill>
                  <a:srgbClr val="404040"/>
                </a:solidFill>
                <a:latin typeface="+mj-lt"/>
              </a:rPr>
              <a:t>l</a:t>
            </a:r>
            <a:endParaRPr lang="de-DE" sz="1000" dirty="0">
              <a:solidFill>
                <a:srgbClr val="404040"/>
              </a:solidFill>
              <a:latin typeface="+mj-lt"/>
            </a:endParaRPr>
          </a:p>
          <a:p>
            <a:pPr lvl="1"/>
            <a:r>
              <a:rPr lang="de-DE" sz="2800" b="1" dirty="0">
                <a:solidFill>
                  <a:schemeClr val="bg1"/>
                </a:solidFill>
                <a:latin typeface="+mj-lt"/>
              </a:rPr>
              <a:t>Gute Lage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Geschäfte/Bäckerei in der Nähe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Bushaltestelle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Zugbahnhof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utoShape 2" descr="Lage der Wohnung: Das musst Du als Vermieter dazu wissen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013" y="4204654"/>
            <a:ext cx="3829050" cy="20383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013" y="1484323"/>
            <a:ext cx="38004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3DC3DBF-DC53-5A07-D425-2C85BE6D1EF6}"/>
              </a:ext>
            </a:extLst>
          </p:cNvPr>
          <p:cNvSpPr/>
          <p:nvPr/>
        </p:nvSpPr>
        <p:spPr>
          <a:xfrm>
            <a:off x="0" y="0"/>
            <a:ext cx="12192000" cy="6896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552219" y="334610"/>
            <a:ext cx="4345936" cy="965982"/>
          </a:xfrm>
          <a:prstGeom prst="roundRect">
            <a:avLst>
              <a:gd name="adj" fmla="val 66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3. Reflexion</a:t>
            </a:r>
          </a:p>
        </p:txBody>
      </p:sp>
      <p:sp>
        <p:nvSpPr>
          <p:cNvPr id="4" name="AutoShape 4" descr="Negativ in positiv -Fotos und -Bildmaterial in hoher Auflösung – Alamy"/>
          <p:cNvSpPr>
            <a:spLocks noChangeAspect="1" noChangeArrowheads="1"/>
          </p:cNvSpPr>
          <p:nvPr/>
        </p:nvSpPr>
        <p:spPr bwMode="auto">
          <a:xfrm>
            <a:off x="135020" y="-1559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6347083" y="1906472"/>
            <a:ext cx="31620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Zusammenarbeit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Absprache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47083" y="3796314"/>
            <a:ext cx="4170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Arbeitszeiten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+mj-lt"/>
              </a:rPr>
              <a:t>Verschiedene Leittexte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6" b="81217" l="0" r="52648">
                        <a14:backgroundMark x1="26778" y1="73545" x2="41604" y2="70635"/>
                        <a14:backgroundMark x1="28139" y1="71164" x2="41604" y2="71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5" t="15517" r="50161" b="21636"/>
          <a:stretch/>
        </p:blipFill>
        <p:spPr>
          <a:xfrm>
            <a:off x="2725187" y="3448033"/>
            <a:ext cx="1947554" cy="165067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/>
          <a:srcRect l="49355"/>
          <a:stretch/>
        </p:blipFill>
        <p:spPr>
          <a:xfrm>
            <a:off x="2725187" y="1693405"/>
            <a:ext cx="1985315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82FE896-56C5-5E30-386B-EBA2AF93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388" y="674000"/>
            <a:ext cx="3695369" cy="5485259"/>
          </a:xfrm>
          <a:prstGeom prst="rect">
            <a:avLst/>
          </a:prstGeom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895162" y="596967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Diagramm, Design, Grafiken enthält.&#10;&#10;Automatisch generierte Beschreibun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6154">
            <a:off x="-24658" y="5430413"/>
            <a:ext cx="964476" cy="888341"/>
          </a:xfrm>
          <a:prstGeom prst="rect">
            <a:avLst/>
          </a:prstGeom>
          <a:noFill/>
        </p:spPr>
      </p:pic>
      <p:pic>
        <p:nvPicPr>
          <p:cNvPr id="5" name="Grafik 4" descr="Krankenversicherung - Kostenlose sicherheit Icons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9734">
            <a:off x="2540506" y="93735"/>
            <a:ext cx="940250" cy="94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/>
          <p:cNvSpPr txBox="1"/>
          <p:nvPr/>
        </p:nvSpPr>
        <p:spPr>
          <a:xfrm rot="19106918">
            <a:off x="-192783" y="2749193"/>
            <a:ext cx="372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+mj-lt"/>
              </a:rPr>
              <a:t>Gliederung</a:t>
            </a:r>
          </a:p>
        </p:txBody>
      </p:sp>
      <p:pic>
        <p:nvPicPr>
          <p:cNvPr id="1028" name="Picture 4" descr="Geld - Kostenlose geschäft Icons"/>
          <p:cNvPicPr>
            <a:picLocks noChangeAspect="1" noChangeArrowheads="1"/>
          </p:cNvPicPr>
          <p:nvPr/>
        </p:nvPicPr>
        <p:blipFill>
          <a:blip r:embed="rId6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0645">
            <a:off x="7209439" y="2659745"/>
            <a:ext cx="807282" cy="80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äufige Fragen zu PlagAware"/>
          <p:cNvPicPr>
            <a:picLocks noChangeAspect="1" noChangeArrowheads="1"/>
          </p:cNvPicPr>
          <p:nvPr/>
        </p:nvPicPr>
        <p:blipFill>
          <a:blip r:embed="rId8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4403">
            <a:off x="7251447" y="5157720"/>
            <a:ext cx="1029971" cy="10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flection Icon - Free PNG &amp; SVG 2103939 - Noun Project"/>
          <p:cNvPicPr>
            <a:picLocks noChangeAspect="1" noChangeArrowheads="1"/>
          </p:cNvPicPr>
          <p:nvPr/>
        </p:nvPicPr>
        <p:blipFill>
          <a:blip r:embed="rId10">
            <a:alphaModFix am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979">
            <a:off x="4704753" y="4308946"/>
            <a:ext cx="906372" cy="90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ity poster - Free marketing icons"/>
          <p:cNvPicPr>
            <a:picLocks noChangeAspect="1" noChangeArrowheads="1"/>
          </p:cNvPicPr>
          <p:nvPr/>
        </p:nvPicPr>
        <p:blipFill rotWithShape="1">
          <a:blip r:embed="rId12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34" r="19059" b="20378"/>
          <a:stretch/>
        </p:blipFill>
        <p:spPr bwMode="auto">
          <a:xfrm rot="830594">
            <a:off x="6159150" y="3472082"/>
            <a:ext cx="638775" cy="8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ragezeichen - Kostenlose formen und symbole Icons"/>
          <p:cNvPicPr>
            <a:picLocks noChangeAspect="1" noChangeArrowheads="1"/>
          </p:cNvPicPr>
          <p:nvPr/>
        </p:nvPicPr>
        <p:blipFill>
          <a:blip r:embed="rId14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3638">
            <a:off x="5049957" y="1556629"/>
            <a:ext cx="1037926" cy="10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5016473" y="1013543"/>
            <a:ext cx="2924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500" dirty="0">
                <a:solidFill>
                  <a:schemeClr val="bg1"/>
                </a:solidFill>
                <a:latin typeface="+mj-lt"/>
              </a:rPr>
              <a:t>Kriterien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D5B470-B3DC-6001-A99C-A7AF32A4F35A}"/>
              </a:ext>
            </a:extLst>
          </p:cNvPr>
          <p:cNvSpPr txBox="1"/>
          <p:nvPr/>
        </p:nvSpPr>
        <p:spPr>
          <a:xfrm>
            <a:off x="5016473" y="1899169"/>
            <a:ext cx="39959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2.  Warum diese Wohnung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AE42F6-0150-6D5F-7BB3-36FA26EB1DB1}"/>
              </a:ext>
            </a:extLst>
          </p:cNvPr>
          <p:cNvSpPr txBox="1"/>
          <p:nvPr/>
        </p:nvSpPr>
        <p:spPr>
          <a:xfrm>
            <a:off x="5016473" y="3666604"/>
            <a:ext cx="2924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4.  Plakat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94324B3-3AEC-9CD0-1D62-93B9CFEF748B}"/>
              </a:ext>
            </a:extLst>
          </p:cNvPr>
          <p:cNvSpPr txBox="1"/>
          <p:nvPr/>
        </p:nvSpPr>
        <p:spPr>
          <a:xfrm>
            <a:off x="5016473" y="4550391"/>
            <a:ext cx="2924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5.  Reflexion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BC3FC45-12AE-3650-ABFB-52BB7D15572D}"/>
              </a:ext>
            </a:extLst>
          </p:cNvPr>
          <p:cNvSpPr txBox="1"/>
          <p:nvPr/>
        </p:nvSpPr>
        <p:spPr>
          <a:xfrm>
            <a:off x="5016473" y="5434178"/>
            <a:ext cx="2924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6.  Quellenangaben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997514" y="2779946"/>
            <a:ext cx="2924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3.  Kostenplanung</a:t>
            </a:r>
          </a:p>
        </p:txBody>
      </p:sp>
      <p:pic>
        <p:nvPicPr>
          <p:cNvPr id="1030" name="Picture 6" descr="Kriterien - Kostenlose geschäft und finanzen Icons"/>
          <p:cNvPicPr>
            <a:picLocks noChangeAspect="1" noChangeArrowheads="1"/>
          </p:cNvPicPr>
          <p:nvPr/>
        </p:nvPicPr>
        <p:blipFill>
          <a:blip r:embed="rId16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701">
            <a:off x="6455675" y="941898"/>
            <a:ext cx="701691" cy="70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6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1" grpId="0"/>
      <p:bldP spid="12" grpId="0"/>
      <p:bldP spid="13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3DC3DBF-DC53-5A07-D425-2C85BE6D1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76251" y="301941"/>
            <a:ext cx="5148783" cy="855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4. Kostenaufstellung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839060"/>
              </p:ext>
            </p:extLst>
          </p:nvPr>
        </p:nvGraphicFramePr>
        <p:xfrm>
          <a:off x="5867149" y="365107"/>
          <a:ext cx="5401885" cy="6127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2294">
                  <a:extLst>
                    <a:ext uri="{9D8B030D-6E8A-4147-A177-3AD203B41FA5}">
                      <a16:colId xmlns:a16="http://schemas.microsoft.com/office/drawing/2014/main" val="1413592512"/>
                    </a:ext>
                  </a:extLst>
                </a:gridCol>
                <a:gridCol w="1577294">
                  <a:extLst>
                    <a:ext uri="{9D8B030D-6E8A-4147-A177-3AD203B41FA5}">
                      <a16:colId xmlns:a16="http://schemas.microsoft.com/office/drawing/2014/main" val="1205636098"/>
                    </a:ext>
                  </a:extLst>
                </a:gridCol>
                <a:gridCol w="1200420">
                  <a:extLst>
                    <a:ext uri="{9D8B030D-6E8A-4147-A177-3AD203B41FA5}">
                      <a16:colId xmlns:a16="http://schemas.microsoft.com/office/drawing/2014/main" val="4084617325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95122642"/>
                    </a:ext>
                  </a:extLst>
                </a:gridCol>
              </a:tblGrid>
              <a:tr h="34458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de-DE" sz="2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Einnahmen:</a:t>
                      </a:r>
                      <a:endParaRPr lang="de-DE" sz="2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914686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Monatliches Gehalt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700,00 €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Budget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42457"/>
                  </a:ext>
                </a:extLst>
              </a:tr>
              <a:tr h="5861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Monatliche Unterstützung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300,00 €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1.000,00 € 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87698"/>
                  </a:ext>
                </a:extLst>
              </a:tr>
              <a:tr h="34458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de-DE" sz="2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Ausgaben:</a:t>
                      </a:r>
                      <a:endParaRPr lang="de-DE" sz="2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328987"/>
                  </a:ext>
                </a:extLst>
              </a:tr>
              <a:tr h="5861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Monatliche Warmmiete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438,00 €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270349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Versicherungsbeiträge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130,00 € 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126434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Verpflegungskosten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150,00 €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98371"/>
                  </a:ext>
                </a:extLst>
              </a:tr>
              <a:tr h="5861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Kosten für Körperpflege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50,00 € 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743691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Fahrkosten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30,00 €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52266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Handyvertrag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20,00 €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756362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Internet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30,00 €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844429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Streamingdienste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30,00 €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140568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GEZ-Gebühren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55,00 € 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08268"/>
                  </a:ext>
                </a:extLst>
              </a:tr>
              <a:tr h="32124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Hobbys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19,90 € </a:t>
                      </a:r>
                      <a:endParaRPr lang="de-DE" sz="20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937597"/>
                  </a:ext>
                </a:extLst>
              </a:tr>
              <a:tr h="321243"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350192"/>
                  </a:ext>
                </a:extLst>
              </a:tr>
              <a:tr h="34458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2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Endbetrag:</a:t>
                      </a:r>
                      <a:endParaRPr lang="de-DE" sz="2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47,00 € </a:t>
                      </a:r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153468"/>
                  </a:ext>
                </a:extLst>
              </a:tr>
            </a:tbl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6083"/>
          <a:stretch/>
        </p:blipFill>
        <p:spPr>
          <a:xfrm>
            <a:off x="176252" y="2656326"/>
            <a:ext cx="4638344" cy="2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3DC3DBF-DC53-5A07-D425-2C85BE6D1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76251" y="212293"/>
            <a:ext cx="3131725" cy="6358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>
                <a:latin typeface="+mj-lt"/>
              </a:rPr>
              <a:t>5. Plakat</a:t>
            </a:r>
            <a:endParaRPr lang="de-DE" dirty="0">
              <a:latin typeface="+mj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50" y="133877"/>
            <a:ext cx="4708725" cy="6590245"/>
          </a:xfrm>
          <a:prstGeom prst="roundRect">
            <a:avLst>
              <a:gd name="adj" fmla="val 2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96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3DC3DBF-DC53-5A07-D425-2C85BE6D1E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76252" y="212293"/>
            <a:ext cx="7011948" cy="1184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>
                <a:latin typeface="+mj-lt"/>
              </a:rPr>
              <a:t>Quellenangaben</a:t>
            </a:r>
            <a:endParaRPr lang="de-DE" dirty="0">
              <a:latin typeface="+mj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233338" y="2142341"/>
            <a:ext cx="9525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https://www.google.com/search?q=Kostenaufstellung&amp;source=lnms&amp;tbm=isch&amp;sa=X&amp;ved=2ahUKEwj0p5SU6or_AhWMs6QKHQECD4YQ_AUoAXoECAEQAw&amp;cshid=1684823932271555&amp;biw=1680&amp;bih=939&amp;dpr=1#imgrc=mwAzh0BkMxPa8M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https://img.wg-gesucht.de/media/up/2023/20/2bc7947c99bfd39ae9711a743331c2ee61852367033b230fdbf19ff0d946cd0e_168425545784684643034.sized.JPEG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https://img.wg-gesucht.de/media/up/2023/20/1e5d2f6548564bfb734dd1bb436ce06fa8fe245a1b1a5d39928f2221ce4afb5b_168425545788888869544.sized.JPEG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https://img.wg-gesucht.de/media/up/2023/20/86096b116c417f8e2d0df1189e540f219b785c4f8d5b7a7ee6c24b1eb79e5a45_168425545772872862304.sized.JPEG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https://cdn-icons-png.flaticon.com/512/6351/6351305.png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20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BA0D93C1-3F9A-7513-AB1C-CC5F988C2969}"/>
              </a:ext>
            </a:extLst>
          </p:cNvPr>
          <p:cNvSpPr/>
          <p:nvPr/>
        </p:nvSpPr>
        <p:spPr>
          <a:xfrm>
            <a:off x="1320019" y="4368256"/>
            <a:ext cx="2095499" cy="219594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F3C5F72-563D-2A01-E8A0-C8CBFB2BA8C7}"/>
              </a:ext>
            </a:extLst>
          </p:cNvPr>
          <p:cNvSpPr/>
          <p:nvPr/>
        </p:nvSpPr>
        <p:spPr>
          <a:xfrm>
            <a:off x="786041" y="3841784"/>
            <a:ext cx="1551709" cy="1542472"/>
          </a:xfrm>
          <a:prstGeom prst="ellipse">
            <a:avLst/>
          </a:prstGeom>
          <a:solidFill>
            <a:srgbClr val="463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16AAB41-716A-3DDA-26A0-592F7A6E9EC8}"/>
              </a:ext>
            </a:extLst>
          </p:cNvPr>
          <p:cNvSpPr/>
          <p:nvPr/>
        </p:nvSpPr>
        <p:spPr>
          <a:xfrm>
            <a:off x="1125478" y="6155493"/>
            <a:ext cx="1551709" cy="15424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A4EAC93-AD5F-44A6-BC3B-20BFC654033E}"/>
              </a:ext>
            </a:extLst>
          </p:cNvPr>
          <p:cNvSpPr/>
          <p:nvPr/>
        </p:nvSpPr>
        <p:spPr>
          <a:xfrm>
            <a:off x="-703322" y="3597020"/>
            <a:ext cx="1551709" cy="15424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1ADAD87-DB35-5380-9864-1F4FCCA01830}"/>
              </a:ext>
            </a:extLst>
          </p:cNvPr>
          <p:cNvSpPr/>
          <p:nvPr/>
        </p:nvSpPr>
        <p:spPr>
          <a:xfrm>
            <a:off x="-1072777" y="4368256"/>
            <a:ext cx="3071091" cy="31911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4905AB6-A191-2671-3F7D-E9191231A283}"/>
              </a:ext>
            </a:extLst>
          </p:cNvPr>
          <p:cNvSpPr/>
          <p:nvPr/>
        </p:nvSpPr>
        <p:spPr>
          <a:xfrm rot="12104140">
            <a:off x="9750137" y="-43140"/>
            <a:ext cx="2095499" cy="219594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B10160F-22E9-AE1D-F5D4-6BB551B15CAB}"/>
              </a:ext>
            </a:extLst>
          </p:cNvPr>
          <p:cNvSpPr/>
          <p:nvPr/>
        </p:nvSpPr>
        <p:spPr>
          <a:xfrm rot="12104140">
            <a:off x="8620761" y="687794"/>
            <a:ext cx="1551709" cy="15424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931428E-6E5F-E66D-6965-5EDF8A6D0F7F}"/>
              </a:ext>
            </a:extLst>
          </p:cNvPr>
          <p:cNvSpPr/>
          <p:nvPr/>
        </p:nvSpPr>
        <p:spPr>
          <a:xfrm rot="12104140">
            <a:off x="9216159" y="-569612"/>
            <a:ext cx="1551709" cy="1542472"/>
          </a:xfrm>
          <a:prstGeom prst="ellipse">
            <a:avLst/>
          </a:prstGeom>
          <a:solidFill>
            <a:srgbClr val="463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094C0F5-B335-143C-5594-824A36C38ACE}"/>
              </a:ext>
            </a:extLst>
          </p:cNvPr>
          <p:cNvSpPr/>
          <p:nvPr/>
        </p:nvSpPr>
        <p:spPr>
          <a:xfrm rot="12104140">
            <a:off x="10955838" y="1136807"/>
            <a:ext cx="1551709" cy="15424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D422C5B-1304-89C2-B5C2-A57F94909A80}"/>
              </a:ext>
            </a:extLst>
          </p:cNvPr>
          <p:cNvSpPr/>
          <p:nvPr/>
        </p:nvSpPr>
        <p:spPr>
          <a:xfrm rot="12104140">
            <a:off x="10222206" y="-1816312"/>
            <a:ext cx="3071091" cy="31911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2136614" y="2690336"/>
            <a:ext cx="7922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500" b="1" dirty="0">
                <a:solidFill>
                  <a:schemeClr val="bg1"/>
                </a:solidFill>
                <a:latin typeface="+mj-lt"/>
              </a:rPr>
              <a:t>VIELEN DANK FÜR</a:t>
            </a:r>
          </a:p>
          <a:p>
            <a:pPr algn="ctr"/>
            <a:r>
              <a:rPr lang="de-DE" sz="4500" b="1" dirty="0">
                <a:solidFill>
                  <a:schemeClr val="bg1"/>
                </a:solidFill>
                <a:latin typeface="+mj-lt"/>
              </a:rPr>
              <a:t>IHRE AUFMEHRKSAMKEIT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A0D93C1-3F9A-7513-AB1C-CC5F988C2969}"/>
              </a:ext>
            </a:extLst>
          </p:cNvPr>
          <p:cNvSpPr/>
          <p:nvPr/>
        </p:nvSpPr>
        <p:spPr>
          <a:xfrm rot="14836081">
            <a:off x="-1031392" y="-394603"/>
            <a:ext cx="2095499" cy="212930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F3C5F72-563D-2A01-E8A0-C8CBFB2BA8C7}"/>
              </a:ext>
            </a:extLst>
          </p:cNvPr>
          <p:cNvSpPr/>
          <p:nvPr/>
        </p:nvSpPr>
        <p:spPr>
          <a:xfrm rot="14836081">
            <a:off x="349624" y="-902136"/>
            <a:ext cx="1551709" cy="1542472"/>
          </a:xfrm>
          <a:prstGeom prst="ellipse">
            <a:avLst/>
          </a:prstGeom>
          <a:solidFill>
            <a:srgbClr val="463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A0D93C1-3F9A-7513-AB1C-CC5F988C2969}"/>
              </a:ext>
            </a:extLst>
          </p:cNvPr>
          <p:cNvSpPr/>
          <p:nvPr/>
        </p:nvSpPr>
        <p:spPr>
          <a:xfrm>
            <a:off x="10936895" y="5228868"/>
            <a:ext cx="2095499" cy="219594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16AAB41-716A-3DDA-26A0-592F7A6E9EC8}"/>
              </a:ext>
            </a:extLst>
          </p:cNvPr>
          <p:cNvSpPr/>
          <p:nvPr/>
        </p:nvSpPr>
        <p:spPr>
          <a:xfrm>
            <a:off x="9949536" y="6028048"/>
            <a:ext cx="1551709" cy="15424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1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38545" y="120073"/>
            <a:ext cx="2669310" cy="6585527"/>
          </a:xfrm>
          <a:prstGeom prst="roundRect">
            <a:avLst>
              <a:gd name="adj" fmla="val 6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073A909-DCBA-E939-656B-9758E1470454}"/>
              </a:ext>
            </a:extLst>
          </p:cNvPr>
          <p:cNvSpPr/>
          <p:nvPr/>
        </p:nvSpPr>
        <p:spPr>
          <a:xfrm rot="5400000">
            <a:off x="9051636" y="-2443016"/>
            <a:ext cx="1242289" cy="5629563"/>
          </a:xfrm>
          <a:prstGeom prst="roundRect">
            <a:avLst>
              <a:gd name="adj" fmla="val 6632"/>
            </a:avLst>
          </a:prstGeom>
          <a:solidFill>
            <a:srgbClr val="42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60D1741-5E3B-92D2-8788-B0BC5E88949E}"/>
              </a:ext>
            </a:extLst>
          </p:cNvPr>
          <p:cNvSpPr txBox="1"/>
          <p:nvPr/>
        </p:nvSpPr>
        <p:spPr>
          <a:xfrm>
            <a:off x="7496876" y="-50886"/>
            <a:ext cx="4062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+mj-lt"/>
              </a:rPr>
              <a:t>1. Kriterien</a:t>
            </a:r>
          </a:p>
        </p:txBody>
      </p:sp>
      <p:pic>
        <p:nvPicPr>
          <p:cNvPr id="5" name="Picture 6" descr="Kriterien - Kostenlose geschäft und finanzen Icons">
            <a:extLst>
              <a:ext uri="{FF2B5EF4-FFF2-40B4-BE49-F238E27FC236}">
                <a16:creationId xmlns:a16="http://schemas.microsoft.com/office/drawing/2014/main" id="{9992E54D-71CD-0297-821B-6FE87C67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701">
            <a:off x="366378" y="2306015"/>
            <a:ext cx="2213642" cy="22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C4BC18-F306-83EA-C182-AB7B9A473903}"/>
              </a:ext>
            </a:extLst>
          </p:cNvPr>
          <p:cNvSpPr txBox="1"/>
          <p:nvPr/>
        </p:nvSpPr>
        <p:spPr>
          <a:xfrm>
            <a:off x="5549481" y="1964889"/>
            <a:ext cx="1841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Warmmiete</a:t>
            </a:r>
          </a:p>
        </p:txBody>
      </p:sp>
      <p:pic>
        <p:nvPicPr>
          <p:cNvPr id="1026" name="Picture 2" descr="Warmmiete § Bedeutung, Berechnung &amp; mehr">
            <a:extLst>
              <a:ext uri="{FF2B5EF4-FFF2-40B4-BE49-F238E27FC236}">
                <a16:creationId xmlns:a16="http://schemas.microsoft.com/office/drawing/2014/main" id="{597C716D-3804-7885-8A26-BEBEE4853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t="4308" r="6859" b="4035"/>
          <a:stretch/>
        </p:blipFill>
        <p:spPr bwMode="auto">
          <a:xfrm rot="544501">
            <a:off x="6993889" y="1500951"/>
            <a:ext cx="1501601" cy="163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ge - Kostenlose karten und lage Icons">
            <a:extLst>
              <a:ext uri="{FF2B5EF4-FFF2-40B4-BE49-F238E27FC236}">
                <a16:creationId xmlns:a16="http://schemas.microsoft.com/office/drawing/2014/main" id="{A773A160-1C2E-0BC5-CF0E-1A5838F6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4575">
            <a:off x="6252119" y="3055094"/>
            <a:ext cx="1244748" cy="12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EA4CBF7-700C-9FF2-BACA-FEA36D96CDFB}"/>
              </a:ext>
            </a:extLst>
          </p:cNvPr>
          <p:cNvSpPr txBox="1"/>
          <p:nvPr/>
        </p:nvSpPr>
        <p:spPr>
          <a:xfrm>
            <a:off x="5549481" y="3386498"/>
            <a:ext cx="1841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Lage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D7247E-067B-BC85-7516-7A62708C7EE9}"/>
              </a:ext>
            </a:extLst>
          </p:cNvPr>
          <p:cNvSpPr txBox="1"/>
          <p:nvPr/>
        </p:nvSpPr>
        <p:spPr>
          <a:xfrm>
            <a:off x="5547374" y="4808107"/>
            <a:ext cx="1985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+mj-lt"/>
              </a:rPr>
              <a:t>Ausstattung</a:t>
            </a:r>
          </a:p>
        </p:txBody>
      </p:sp>
      <p:pic>
        <p:nvPicPr>
          <p:cNvPr id="1030" name="Picture 6" descr="Ausstattung - Kostenlose grundeigentum Icons">
            <a:extLst>
              <a:ext uri="{FF2B5EF4-FFF2-40B4-BE49-F238E27FC236}">
                <a16:creationId xmlns:a16="http://schemas.microsoft.com/office/drawing/2014/main" id="{7D42F77D-E6A3-3089-DD89-C7A89962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7843">
            <a:off x="4925160" y="4603788"/>
            <a:ext cx="1060003" cy="106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9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D5EBC12-0956-6D5B-014E-84D2561C3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3761" b="11596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82FE896-56C5-5E30-386B-EBA2AF93AE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88" y="674000"/>
            <a:ext cx="3695369" cy="5485259"/>
          </a:xfrm>
          <a:prstGeom prst="rect">
            <a:avLst/>
          </a:prstGeom>
          <a:ln>
            <a:noFill/>
          </a:ln>
        </p:spPr>
      </p:pic>
      <p:sp>
        <p:nvSpPr>
          <p:cNvPr id="2" name="Textfeld 1"/>
          <p:cNvSpPr txBox="1"/>
          <p:nvPr/>
        </p:nvSpPr>
        <p:spPr>
          <a:xfrm rot="20669260">
            <a:off x="-471534" y="3302473"/>
            <a:ext cx="372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800" b="1" dirty="0">
                <a:solidFill>
                  <a:schemeClr val="bg1"/>
                </a:solidFill>
                <a:latin typeface="+mj-lt"/>
              </a:rPr>
              <a:t>2. Warum diese Wohnung</a:t>
            </a:r>
          </a:p>
        </p:txBody>
      </p:sp>
      <p:pic>
        <p:nvPicPr>
          <p:cNvPr id="2058" name="Picture 10" descr="Fragezeichen - Kostenlose formen und symbole Icons"/>
          <p:cNvPicPr>
            <a:picLocks noChangeAspect="1" noChangeArrowheads="1"/>
          </p:cNvPicPr>
          <p:nvPr/>
        </p:nvPicPr>
        <p:blipFill>
          <a:blip r:embed="rId5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3638">
            <a:off x="510894" y="1068853"/>
            <a:ext cx="1757788" cy="17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0BDBE45-46BA-6D53-A3C3-7A319ECD3372}"/>
              </a:ext>
            </a:extLst>
          </p:cNvPr>
          <p:cNvGrpSpPr/>
          <p:nvPr/>
        </p:nvGrpSpPr>
        <p:grpSpPr>
          <a:xfrm>
            <a:off x="4638638" y="1368434"/>
            <a:ext cx="6848511" cy="4121130"/>
            <a:chOff x="4705313" y="763240"/>
            <a:chExt cx="6848511" cy="4121130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AA09EE4-A0BA-EFD9-7834-6F583F319C7D}"/>
                </a:ext>
              </a:extLst>
            </p:cNvPr>
            <p:cNvSpPr txBox="1"/>
            <p:nvPr/>
          </p:nvSpPr>
          <p:spPr>
            <a:xfrm>
              <a:off x="5269480" y="763240"/>
              <a:ext cx="3584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+mj-lt"/>
                </a:rPr>
                <a:t>Bessere Lage</a:t>
              </a:r>
            </a:p>
          </p:txBody>
        </p:sp>
        <p:pic>
          <p:nvPicPr>
            <p:cNvPr id="9" name="Grafik 8" descr="Ein Bild, das Grafiken, Clipart enthält.&#10;&#10;Automatisch generierte Beschreibung">
              <a:extLst>
                <a:ext uri="{FF2B5EF4-FFF2-40B4-BE49-F238E27FC236}">
                  <a16:creationId xmlns:a16="http://schemas.microsoft.com/office/drawing/2014/main" id="{8692988F-A315-E5E8-D6AC-87185617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18"/>
            <a:stretch/>
          </p:blipFill>
          <p:spPr>
            <a:xfrm rot="325025" flipH="1">
              <a:off x="4740230" y="785461"/>
              <a:ext cx="500594" cy="630792"/>
            </a:xfrm>
            <a:prstGeom prst="rect">
              <a:avLst/>
            </a:prstGeom>
          </p:spPr>
        </p:pic>
        <p:pic>
          <p:nvPicPr>
            <p:cNvPr id="10" name="Grafik 9" descr="Ein Bild, das Grafiken, Clipart enthält.&#10;&#10;Automatisch generierte Beschreibung">
              <a:extLst>
                <a:ext uri="{FF2B5EF4-FFF2-40B4-BE49-F238E27FC236}">
                  <a16:creationId xmlns:a16="http://schemas.microsoft.com/office/drawing/2014/main" id="{008672EA-E145-3B09-5ED8-0E76344CA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18"/>
            <a:stretch/>
          </p:blipFill>
          <p:spPr>
            <a:xfrm rot="325025" flipH="1">
              <a:off x="4780484" y="1646318"/>
              <a:ext cx="500594" cy="630792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EC2F041-F2D6-DC8E-558E-79129DF3F47A}"/>
                </a:ext>
              </a:extLst>
            </p:cNvPr>
            <p:cNvSpPr txBox="1"/>
            <p:nvPr/>
          </p:nvSpPr>
          <p:spPr>
            <a:xfrm>
              <a:off x="5269479" y="1576272"/>
              <a:ext cx="4911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+mj-lt"/>
                </a:rPr>
                <a:t>gute Anbindungen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BBAFCBD-7EEA-C3EB-56CE-62BFAA56D8E0}"/>
                </a:ext>
              </a:extLst>
            </p:cNvPr>
            <p:cNvSpPr txBox="1"/>
            <p:nvPr/>
          </p:nvSpPr>
          <p:spPr>
            <a:xfrm>
              <a:off x="5269479" y="2452302"/>
              <a:ext cx="62843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+mj-lt"/>
                </a:rPr>
                <a:t>Hausmeister vorhanden</a:t>
              </a:r>
            </a:p>
          </p:txBody>
        </p:sp>
        <p:pic>
          <p:nvPicPr>
            <p:cNvPr id="13" name="Grafik 12" descr="Ein Bild, das Grafiken, Clipart enthält.&#10;&#10;Automatisch generierte Beschreibung">
              <a:extLst>
                <a:ext uri="{FF2B5EF4-FFF2-40B4-BE49-F238E27FC236}">
                  <a16:creationId xmlns:a16="http://schemas.microsoft.com/office/drawing/2014/main" id="{5238AAE9-188E-5554-B7D9-DF941B528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18"/>
            <a:stretch/>
          </p:blipFill>
          <p:spPr>
            <a:xfrm rot="325025" flipH="1">
              <a:off x="4780485" y="2507176"/>
              <a:ext cx="500594" cy="630792"/>
            </a:xfrm>
            <a:prstGeom prst="rect">
              <a:avLst/>
            </a:prstGeom>
          </p:spPr>
        </p:pic>
        <p:pic>
          <p:nvPicPr>
            <p:cNvPr id="15" name="Grafik 14" descr="Ein Bild, das Grafiken, Clipart enthält.&#10;&#10;Automatisch generierte Beschreibung">
              <a:extLst>
                <a:ext uri="{FF2B5EF4-FFF2-40B4-BE49-F238E27FC236}">
                  <a16:creationId xmlns:a16="http://schemas.microsoft.com/office/drawing/2014/main" id="{4122B282-03B5-7AC7-D652-9946DCE24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6"/>
            <a:stretch/>
          </p:blipFill>
          <p:spPr>
            <a:xfrm flipH="1">
              <a:off x="4705313" y="3348280"/>
              <a:ext cx="564166" cy="67523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0C49840-A054-871E-D8BF-CB70B5B701AE}"/>
                </a:ext>
              </a:extLst>
            </p:cNvPr>
            <p:cNvSpPr txBox="1"/>
            <p:nvPr/>
          </p:nvSpPr>
          <p:spPr>
            <a:xfrm>
              <a:off x="5309736" y="3313159"/>
              <a:ext cx="3767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+mj-lt"/>
                </a:rPr>
                <a:t>Teurere Miete</a:t>
              </a:r>
            </a:p>
          </p:txBody>
        </p:sp>
        <p:pic>
          <p:nvPicPr>
            <p:cNvPr id="17" name="Grafik 16" descr="Ein Bild, das Grafiken, Clipart enthält.&#10;&#10;Automatisch generierte Beschreibung">
              <a:extLst>
                <a:ext uri="{FF2B5EF4-FFF2-40B4-BE49-F238E27FC236}">
                  <a16:creationId xmlns:a16="http://schemas.microsoft.com/office/drawing/2014/main" id="{157B15F6-B4E7-912F-CBA0-795EF3435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6"/>
            <a:stretch/>
          </p:blipFill>
          <p:spPr>
            <a:xfrm flipH="1">
              <a:off x="4705313" y="4209136"/>
              <a:ext cx="564166" cy="675234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2CE4F14-C1E7-141E-3DA7-E0E06C5BF5FA}"/>
                </a:ext>
              </a:extLst>
            </p:cNvPr>
            <p:cNvSpPr txBox="1"/>
            <p:nvPr/>
          </p:nvSpPr>
          <p:spPr>
            <a:xfrm>
              <a:off x="5309736" y="4174015"/>
              <a:ext cx="48715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+mj-lt"/>
                </a:rPr>
                <a:t>Wohnung im 5.OG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7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38545" y="447963"/>
            <a:ext cx="7167130" cy="895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660909"/>
              </p:ext>
            </p:extLst>
          </p:nvPr>
        </p:nvGraphicFramePr>
        <p:xfrm>
          <a:off x="7458074" y="1828764"/>
          <a:ext cx="2613243" cy="42005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7565">
                  <a:extLst>
                    <a:ext uri="{9D8B030D-6E8A-4147-A177-3AD203B41FA5}">
                      <a16:colId xmlns:a16="http://schemas.microsoft.com/office/drawing/2014/main" val="1381294948"/>
                    </a:ext>
                  </a:extLst>
                </a:gridCol>
                <a:gridCol w="1025335">
                  <a:extLst>
                    <a:ext uri="{9D8B030D-6E8A-4147-A177-3AD203B41FA5}">
                      <a16:colId xmlns:a16="http://schemas.microsoft.com/office/drawing/2014/main" val="4116925090"/>
                    </a:ext>
                  </a:extLst>
                </a:gridCol>
                <a:gridCol w="780343">
                  <a:extLst>
                    <a:ext uri="{9D8B030D-6E8A-4147-A177-3AD203B41FA5}">
                      <a16:colId xmlns:a16="http://schemas.microsoft.com/office/drawing/2014/main" val="3291395509"/>
                    </a:ext>
                  </a:extLst>
                </a:gridCol>
              </a:tblGrid>
              <a:tr h="18290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Ausgaben: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77536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080019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Monatliche Warmmiete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434,00 €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383346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978127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Versicherungsbeiträge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130,00 €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13809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502388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Verpflegungskosten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150,00 €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166116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304473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Kosten für Körperpflege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50,00 €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007330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31117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Fahrkosten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130,00 €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631615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25984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Handyvertrag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10,00 €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15510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702951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Internet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30,00 €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43514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903745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Stramingdienste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10,00 €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82172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61767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GEZ-Gebühren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55,08 €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538278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83701"/>
                  </a:ext>
                </a:extLst>
              </a:tr>
              <a:tr h="18290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Hobbys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 0,92 €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11372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541209"/>
                  </a:ext>
                </a:extLst>
              </a:tr>
              <a:tr h="1433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Endbetrag: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 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578216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45391" y="480427"/>
            <a:ext cx="6936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+mj-lt"/>
              </a:rPr>
              <a:t>3. Kostenplanug</a:t>
            </a:r>
          </a:p>
        </p:txBody>
      </p:sp>
      <p:pic>
        <p:nvPicPr>
          <p:cNvPr id="5" name="Picture 4" descr="Geld - Kostenlose geschäft Ic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46" y="447963"/>
            <a:ext cx="902856" cy="9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81374"/>
              </p:ext>
            </p:extLst>
          </p:nvPr>
        </p:nvGraphicFramePr>
        <p:xfrm>
          <a:off x="1011238" y="2501900"/>
          <a:ext cx="2613243" cy="542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2900">
                  <a:extLst>
                    <a:ext uri="{9D8B030D-6E8A-4147-A177-3AD203B41FA5}">
                      <a16:colId xmlns:a16="http://schemas.microsoft.com/office/drawing/2014/main" val="2287328752"/>
                    </a:ext>
                  </a:extLst>
                </a:gridCol>
                <a:gridCol w="780343">
                  <a:extLst>
                    <a:ext uri="{9D8B030D-6E8A-4147-A177-3AD203B41FA5}">
                      <a16:colId xmlns:a16="http://schemas.microsoft.com/office/drawing/2014/main" val="1525169240"/>
                    </a:ext>
                  </a:extLst>
                </a:gridCol>
              </a:tblGrid>
              <a:tr h="1460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Einnahmen: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651655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Monatliches Gehalt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700,00 €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697713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Monatliche Unterstützung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300,00 € 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27288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68604"/>
              </p:ext>
            </p:extLst>
          </p:nvPr>
        </p:nvGraphicFramePr>
        <p:xfrm>
          <a:off x="4240212" y="3317706"/>
          <a:ext cx="914566" cy="365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566">
                  <a:extLst>
                    <a:ext uri="{9D8B030D-6E8A-4147-A177-3AD203B41FA5}">
                      <a16:colId xmlns:a16="http://schemas.microsoft.com/office/drawing/2014/main" val="1887154412"/>
                    </a:ext>
                  </a:extLst>
                </a:gridCol>
              </a:tblGrid>
              <a:tr h="18290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Budget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324472"/>
                  </a:ext>
                </a:extLst>
              </a:tr>
              <a:tr h="18290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1.000,00 € 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055" marR="9055" marT="905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939906"/>
                  </a:ext>
                </a:extLst>
              </a:tr>
            </a:tbl>
          </a:graphicData>
        </a:graphic>
      </p:graphicFrame>
      <p:pic>
        <p:nvPicPr>
          <p:cNvPr id="2050" name="Picture 2" descr="Gleich - Kostenlose zeichen Icons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71" b="16378"/>
          <a:stretch/>
        </p:blipFill>
        <p:spPr bwMode="auto">
          <a:xfrm rot="760556">
            <a:off x="3420333" y="3171893"/>
            <a:ext cx="772864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D931428E-6E5F-E66D-6965-5EDF8A6D0F7F}"/>
              </a:ext>
            </a:extLst>
          </p:cNvPr>
          <p:cNvSpPr/>
          <p:nvPr/>
        </p:nvSpPr>
        <p:spPr>
          <a:xfrm rot="12104140">
            <a:off x="9422348" y="-720124"/>
            <a:ext cx="1551709" cy="1542472"/>
          </a:xfrm>
          <a:prstGeom prst="ellipse">
            <a:avLst/>
          </a:prstGeom>
          <a:solidFill>
            <a:srgbClr val="463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F3C5F72-563D-2A01-E8A0-C8CBFB2BA8C7}"/>
              </a:ext>
            </a:extLst>
          </p:cNvPr>
          <p:cNvSpPr/>
          <p:nvPr/>
        </p:nvSpPr>
        <p:spPr>
          <a:xfrm>
            <a:off x="-352477" y="4816763"/>
            <a:ext cx="1551709" cy="1542472"/>
          </a:xfrm>
          <a:prstGeom prst="ellipse">
            <a:avLst/>
          </a:prstGeom>
          <a:solidFill>
            <a:srgbClr val="463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A4EAC93-AD5F-44A6-BC3B-20BFC654033E}"/>
              </a:ext>
            </a:extLst>
          </p:cNvPr>
          <p:cNvSpPr/>
          <p:nvPr/>
        </p:nvSpPr>
        <p:spPr>
          <a:xfrm>
            <a:off x="-237158" y="5945773"/>
            <a:ext cx="1551709" cy="15424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4905AB6-A191-2671-3F7D-E9191231A283}"/>
              </a:ext>
            </a:extLst>
          </p:cNvPr>
          <p:cNvSpPr/>
          <p:nvPr/>
        </p:nvSpPr>
        <p:spPr>
          <a:xfrm rot="12104140">
            <a:off x="10324128" y="-642665"/>
            <a:ext cx="2095499" cy="219594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094C0F5-B335-143C-5594-824A36C38ACE}"/>
              </a:ext>
            </a:extLst>
          </p:cNvPr>
          <p:cNvSpPr/>
          <p:nvPr/>
        </p:nvSpPr>
        <p:spPr>
          <a:xfrm rot="12104140">
            <a:off x="11434951" y="88269"/>
            <a:ext cx="1551709" cy="15424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4905AB6-A191-2671-3F7D-E9191231A283}"/>
              </a:ext>
            </a:extLst>
          </p:cNvPr>
          <p:cNvSpPr/>
          <p:nvPr/>
        </p:nvSpPr>
        <p:spPr>
          <a:xfrm rot="10800000">
            <a:off x="843632" y="-4851400"/>
            <a:ext cx="7335168" cy="74295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1855362" y="0"/>
            <a:ext cx="5164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+mj-lt"/>
              </a:rPr>
              <a:t>4. Plakat</a:t>
            </a:r>
          </a:p>
        </p:txBody>
      </p:sp>
      <p:pic>
        <p:nvPicPr>
          <p:cNvPr id="1026" name="Picture 2" descr="City poster - Free marketing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845" r="19417" b="20111"/>
          <a:stretch/>
        </p:blipFill>
        <p:spPr bwMode="auto">
          <a:xfrm rot="1173738">
            <a:off x="4040095" y="1079294"/>
            <a:ext cx="870180" cy="11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/>
          <a:srcRect l="553" t="210" b="542"/>
          <a:stretch/>
        </p:blipFill>
        <p:spPr>
          <a:xfrm rot="303844">
            <a:off x="5988153" y="437696"/>
            <a:ext cx="4381295" cy="6171755"/>
          </a:xfrm>
          <a:prstGeom prst="roundRect">
            <a:avLst>
              <a:gd name="adj" fmla="val 17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1210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073A909-DCBA-E939-656B-9758E1470454}"/>
              </a:ext>
            </a:extLst>
          </p:cNvPr>
          <p:cNvSpPr/>
          <p:nvPr/>
        </p:nvSpPr>
        <p:spPr>
          <a:xfrm rot="5400000">
            <a:off x="9051636" y="-2443016"/>
            <a:ext cx="1242289" cy="5629563"/>
          </a:xfrm>
          <a:prstGeom prst="roundRect">
            <a:avLst>
              <a:gd name="adj" fmla="val 6632"/>
            </a:avLst>
          </a:prstGeom>
          <a:solidFill>
            <a:srgbClr val="42C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27B82C-18DC-058C-28A4-6E7B2F46B8CE}"/>
              </a:ext>
            </a:extLst>
          </p:cNvPr>
          <p:cNvSpPr txBox="1"/>
          <p:nvPr/>
        </p:nvSpPr>
        <p:spPr>
          <a:xfrm>
            <a:off x="7077076" y="17822"/>
            <a:ext cx="333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+mj-lt"/>
              </a:rPr>
              <a:t>5. Reflexion</a:t>
            </a:r>
          </a:p>
        </p:txBody>
      </p:sp>
      <p:pic>
        <p:nvPicPr>
          <p:cNvPr id="4" name="Picture 14" descr="reflection Icon - Free PNG &amp; SVG 2103939 - Noun Project">
            <a:extLst>
              <a:ext uri="{FF2B5EF4-FFF2-40B4-BE49-F238E27FC236}">
                <a16:creationId xmlns:a16="http://schemas.microsoft.com/office/drawing/2014/main" id="{048A76DE-A483-DEA2-9DC5-0F2D88F8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979">
            <a:off x="10627669" y="-104818"/>
            <a:ext cx="1193479" cy="11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Grafiken, Clipart enthält.&#10;&#10;Automatisch generierte Beschreibung">
            <a:extLst>
              <a:ext uri="{FF2B5EF4-FFF2-40B4-BE49-F238E27FC236}">
                <a16:creationId xmlns:a16="http://schemas.microsoft.com/office/drawing/2014/main" id="{F7D744C7-288C-41EC-A3A9-BA2DC68B05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8"/>
          <a:stretch/>
        </p:blipFill>
        <p:spPr>
          <a:xfrm rot="325025">
            <a:off x="606277" y="1142715"/>
            <a:ext cx="1798104" cy="2265767"/>
          </a:xfrm>
          <a:prstGeom prst="rect">
            <a:avLst/>
          </a:prstGeom>
        </p:spPr>
      </p:pic>
      <p:pic>
        <p:nvPicPr>
          <p:cNvPr id="8" name="Grafik 7" descr="Ein Bild, das Grafiken, Clipart enthält.&#10;&#10;Automatisch generierte Beschreibung">
            <a:extLst>
              <a:ext uri="{FF2B5EF4-FFF2-40B4-BE49-F238E27FC236}">
                <a16:creationId xmlns:a16="http://schemas.microsoft.com/office/drawing/2014/main" id="{6D6F7C4D-EFDA-06E8-4791-913C749ECF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/>
          <a:stretch/>
        </p:blipFill>
        <p:spPr>
          <a:xfrm rot="20311427">
            <a:off x="8538307" y="3812737"/>
            <a:ext cx="2062377" cy="2468399"/>
          </a:xfrm>
          <a:prstGeom prst="rect">
            <a:avLst/>
          </a:prstGeom>
        </p:spPr>
      </p:pic>
      <p:pic>
        <p:nvPicPr>
          <p:cNvPr id="5" name="Grafik 4" descr="Ein Bild, das Grafiken, Clipart enthält.&#10;&#10;Automatisch generierte Beschreibung">
            <a:extLst>
              <a:ext uri="{FF2B5EF4-FFF2-40B4-BE49-F238E27FC236}">
                <a16:creationId xmlns:a16="http://schemas.microsoft.com/office/drawing/2014/main" id="{A6E35465-A6A3-E054-1600-3A1F020BE6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8"/>
          <a:stretch/>
        </p:blipFill>
        <p:spPr>
          <a:xfrm rot="325025" flipH="1">
            <a:off x="2980259" y="1763788"/>
            <a:ext cx="500594" cy="6307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A2523F-F5D7-19F9-DBBA-BB05514467DB}"/>
              </a:ext>
            </a:extLst>
          </p:cNvPr>
          <p:cNvSpPr txBox="1"/>
          <p:nvPr/>
        </p:nvSpPr>
        <p:spPr>
          <a:xfrm>
            <a:off x="3469254" y="1693742"/>
            <a:ext cx="7665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+mj-lt"/>
              </a:rPr>
              <a:t>guter Gruppenzusammenhalt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915ECF7-7E1F-0505-E9C7-39330533801C}"/>
              </a:ext>
            </a:extLst>
          </p:cNvPr>
          <p:cNvSpPr txBox="1"/>
          <p:nvPr/>
        </p:nvSpPr>
        <p:spPr>
          <a:xfrm>
            <a:off x="3469254" y="2569772"/>
            <a:ext cx="6284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+mj-lt"/>
              </a:rPr>
              <a:t>Einfacher Leittext</a:t>
            </a:r>
          </a:p>
        </p:txBody>
      </p:sp>
      <p:pic>
        <p:nvPicPr>
          <p:cNvPr id="10" name="Grafik 9" descr="Ein Bild, das Grafiken, Clipart enthält.&#10;&#10;Automatisch generierte Beschreibung">
            <a:extLst>
              <a:ext uri="{FF2B5EF4-FFF2-40B4-BE49-F238E27FC236}">
                <a16:creationId xmlns:a16="http://schemas.microsoft.com/office/drawing/2014/main" id="{2A989581-1673-DCA6-A2FD-A43D360F8E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8"/>
          <a:stretch/>
        </p:blipFill>
        <p:spPr>
          <a:xfrm rot="325025" flipH="1">
            <a:off x="2980260" y="2624646"/>
            <a:ext cx="500594" cy="630792"/>
          </a:xfrm>
          <a:prstGeom prst="rect">
            <a:avLst/>
          </a:prstGeom>
        </p:spPr>
      </p:pic>
      <p:pic>
        <p:nvPicPr>
          <p:cNvPr id="11" name="Grafik 10" descr="Ein Bild, das Grafiken, Clipart enthält.&#10;&#10;Automatisch generierte Beschreibung">
            <a:extLst>
              <a:ext uri="{FF2B5EF4-FFF2-40B4-BE49-F238E27FC236}">
                <a16:creationId xmlns:a16="http://schemas.microsoft.com/office/drawing/2014/main" id="{68ACA9E2-185A-6A5A-E4C6-9D7A250AA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/>
          <a:stretch/>
        </p:blipFill>
        <p:spPr>
          <a:xfrm flipH="1">
            <a:off x="703630" y="4374171"/>
            <a:ext cx="564166" cy="6752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ABAB660-61CB-684A-FA7E-712A8CF8CE6F}"/>
              </a:ext>
            </a:extLst>
          </p:cNvPr>
          <p:cNvSpPr txBox="1"/>
          <p:nvPr/>
        </p:nvSpPr>
        <p:spPr>
          <a:xfrm>
            <a:off x="1308053" y="4339050"/>
            <a:ext cx="3767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+mj-lt"/>
              </a:rPr>
              <a:t>Office 2016</a:t>
            </a:r>
          </a:p>
        </p:txBody>
      </p:sp>
      <p:pic>
        <p:nvPicPr>
          <p:cNvPr id="13" name="Grafik 12" descr="Ein Bild, das Grafiken, Clipart enthält.&#10;&#10;Automatisch generierte Beschreibung">
            <a:extLst>
              <a:ext uri="{FF2B5EF4-FFF2-40B4-BE49-F238E27FC236}">
                <a16:creationId xmlns:a16="http://schemas.microsoft.com/office/drawing/2014/main" id="{542DAEBF-3D00-AA3C-50C9-8F7D960087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/>
          <a:stretch/>
        </p:blipFill>
        <p:spPr>
          <a:xfrm flipH="1">
            <a:off x="703630" y="5235027"/>
            <a:ext cx="564166" cy="67523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88BE38D-0C5A-87D1-75A1-0517C4ECC68C}"/>
              </a:ext>
            </a:extLst>
          </p:cNvPr>
          <p:cNvSpPr txBox="1"/>
          <p:nvPr/>
        </p:nvSpPr>
        <p:spPr>
          <a:xfrm>
            <a:off x="1308052" y="5199906"/>
            <a:ext cx="6891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+mj-lt"/>
              </a:rPr>
              <a:t>Unterschiedliche Leittexte</a:t>
            </a:r>
          </a:p>
        </p:txBody>
      </p:sp>
    </p:spTree>
    <p:extLst>
      <p:ext uri="{BB962C8B-B14F-4D97-AF65-F5344CB8AC3E}">
        <p14:creationId xmlns:p14="http://schemas.microsoft.com/office/powerpoint/2010/main" val="4072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5FA0C5-4EB1-4C18-A1E6-CEA194EE49A0}"/>
              </a:ext>
            </a:extLst>
          </p:cNvPr>
          <p:cNvSpPr/>
          <p:nvPr/>
        </p:nvSpPr>
        <p:spPr>
          <a:xfrm>
            <a:off x="129020" y="228888"/>
            <a:ext cx="4385830" cy="58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315781" y="223541"/>
            <a:ext cx="401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6. Quellenangaben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D68F74-4C7F-63F8-F173-62230D2ECBC6}"/>
              </a:ext>
            </a:extLst>
          </p:cNvPr>
          <p:cNvSpPr txBox="1"/>
          <p:nvPr/>
        </p:nvSpPr>
        <p:spPr>
          <a:xfrm rot="261748">
            <a:off x="5248272" y="567234"/>
            <a:ext cx="5038725" cy="5955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e-DE" sz="1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Bilderquellen:</a:t>
            </a:r>
            <a:endParaRPr lang="de-DE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https://images.ctfassets.net/3ua41ka4yha8/6ZjkkbEH45fxKNMyPjtWFn/97deaa96153f37a0e1941a082b8a3acb/ic_valuation-document_cello-light-blue.svg?h=310&amp;fit=thumb&amp;fm=webp&amp;q=80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https://cdn-icons-png.flaticon.com/512/4482/4482291.png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https://www.deutschland.de/sites/default/files/styles/image_carousel_mobile/public/media/image/deutschland-wohnt.jpg?itok=u6ybuznD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https://www.skyline-stuttgart.de/fileadmin/bilder/skyline/Skyline-2-2.5-Zimmer-Wohnung.jpg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https://www.plagaware.com/gfx/content/menuIco/search.png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https://static.thenounproject.com/png/2103939-200.png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https://cdn-icons-png.flaticon.com/512/2557/2557752.png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https://cdn-icons-png.flaticon.com/512/5727/5727965.png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https://cdn.pixabay.com/photo/2013/07/13/10/35/building-157540_960_720.png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https://www.skyline-stuttgart.de/fileadmin/bilder/skyline/Skyline-2-2.5-Zimmer-Wohnung.jpg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https://cdn-icons-png.flaticon.com/512/858/858151.png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https://cdn-icons-png.flaticon.com/512/149/149707.png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https://cdn-icons-png.flaticon.com/512/2086/2086008.png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https://www.immorecht-24.de/wp-content/uploads/2022/10/Berechnung.png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https://cdn-icons-png.flaticon.com/512/5091/5091789.png</a:t>
            </a:r>
          </a:p>
          <a:p>
            <a:pPr marL="342900" indent="-342900">
              <a:spcAft>
                <a:spcPts val="800"/>
              </a:spcAft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https://as2.ftcdn.net/v2/jpg/00/23/60/97/1000_F_23609775_mAOu9CtsTYANW78bJOSd2BiONzNFjdWL.jpg</a:t>
            </a:r>
          </a:p>
          <a:p>
            <a:pPr marL="342900" indent="-342900">
              <a:spcAft>
                <a:spcPts val="800"/>
              </a:spcAft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https://as2.ftcdn.net/v2/jpg/00/45/23/87/1000_F_45238724_rZsYnQ7MJKLreETcpkNmAQn1kVYCnIEU.jpg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e-DE" sz="1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Text-/Infoquellen:</a:t>
            </a:r>
            <a:endParaRPr lang="de-DE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mmobilienscout24.de/expose/49055041?referrer=RESULT_LIST_LISTING%2CTOTAL_RENT&amp;navigationServiceUrl=%2FSuche%2Fcontroller%2FexposeNavigation%2Fnavigate.go%3FsearchUrl%3D%2FSuche%2Fde%2Fnordrhein-westfalen%2Fmuelheim-an-der-ruhr%2Fwohnung-mieten%3Fprice%253D-500.0%2526pricetype%253Dcalculatedtotalrent%2526enteredFrom%253Dresult_list%26exposeId%3D49055041&amp;navigationHasPrev=true&amp;navigationBarType=RESULT_LIST&amp;searchId=715c0efa-f601-3f18-adad-a4ef4fd48b4b&amp;searchType=district#/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Tahoma" panose="020B0604030504040204" pitchFamily="34" charset="0"/>
              <a:buChar char="-"/>
            </a:pPr>
            <a:r>
              <a:rPr lang="de-DE" sz="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mmobilienscout24.de/expose/142213756?referrer=RESULT_LIST_LISTING%2CTOTAL_RENT&amp;navigationServiceUrl=%2FSuche%2Fcontroller%2FexposeNavigation%2Fnavigate.go%3FsearchUrl%3D%2FSuche%2Fde%2Fnordrhein-westfalen%2Fmuelheim-an-der-ruhr%2Fwohnung-mieten%3Fprice%253D-500.0%2526pricetype%253Dcalculatedtotalrent%2526enteredFrom%253Dresult_list%26exposeId%3D142213756&amp;navigationHasNext=true&amp;navigationBarType=RESULT_LIST&amp;searchId=715c0efa-f601-3f18-adad-a4ef4fd48b4b&amp;searchType=district#/</a:t>
            </a:r>
            <a:endParaRPr lang="de-DE" sz="7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16" descr="Häufige Fragen zu PlagAware">
            <a:extLst>
              <a:ext uri="{FF2B5EF4-FFF2-40B4-BE49-F238E27FC236}">
                <a16:creationId xmlns:a16="http://schemas.microsoft.com/office/drawing/2014/main" id="{BC14D56E-8CBD-83EE-A629-E6A448E0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4403">
            <a:off x="1068073" y="2128922"/>
            <a:ext cx="2832293" cy="283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19E78C-4FFF-2A34-915A-29D62EDAC340}"/>
              </a:ext>
            </a:extLst>
          </p:cNvPr>
          <p:cNvSpPr/>
          <p:nvPr/>
        </p:nvSpPr>
        <p:spPr>
          <a:xfrm>
            <a:off x="10955547" y="690113"/>
            <a:ext cx="1296838" cy="58400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213756" y="1140031"/>
            <a:ext cx="263632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+mj-lt"/>
              </a:rPr>
              <a:t>Gliederung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1. Warum diese WG</a:t>
            </a: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2. Kosten</a:t>
            </a: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2. Reflexion</a:t>
            </a:r>
          </a:p>
          <a:p>
            <a:endParaRPr lang="de-DE" sz="2000" dirty="0">
              <a:solidFill>
                <a:schemeClr val="bg1"/>
              </a:solidFill>
              <a:latin typeface="+mj-lt"/>
            </a:endParaRPr>
          </a:p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3. Mein Plakat</a:t>
            </a:r>
          </a:p>
          <a:p>
            <a:endParaRPr lang="de-DE" dirty="0">
              <a:solidFill>
                <a:schemeClr val="bg1"/>
              </a:solidFill>
              <a:latin typeface="+mj-lt"/>
            </a:endParaRPr>
          </a:p>
          <a:p>
            <a:endParaRPr lang="de-DE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6552">
            <a:off x="5234092" y="2117470"/>
            <a:ext cx="4980219" cy="29144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1491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hme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Benutzerdefiniert 1">
      <a:majorFont>
        <a:latin typeface="Tahoma"/>
        <a:ea typeface=""/>
        <a:cs typeface=""/>
      </a:majorFont>
      <a:minorFont>
        <a:latin typeface="Corbel"/>
        <a:ea typeface=""/>
        <a:cs typeface=""/>
      </a:minorFont>
    </a:fontScheme>
    <a:fmtScheme name="Grunge-Muster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1149</Words>
  <Application>Microsoft Office PowerPoint</Application>
  <PresentationFormat>Breitbild</PresentationFormat>
  <Paragraphs>254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Corbel</vt:lpstr>
      <vt:lpstr>Tahoma</vt:lpstr>
      <vt:lpstr>Wingdings 2</vt:lpstr>
      <vt:lpstr>Rahmen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 odigat</dc:creator>
  <cp:lastModifiedBy>B odigat</cp:lastModifiedBy>
  <cp:revision>124</cp:revision>
  <cp:lastPrinted>2023-05-24T22:24:41Z</cp:lastPrinted>
  <dcterms:created xsi:type="dcterms:W3CDTF">2023-05-20T11:40:21Z</dcterms:created>
  <dcterms:modified xsi:type="dcterms:W3CDTF">2023-05-24T22:43:49Z</dcterms:modified>
</cp:coreProperties>
</file>